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29"/>
  </p:notesMasterIdLst>
  <p:sldIdLst>
    <p:sldId id="256" r:id="rId2"/>
    <p:sldId id="257" r:id="rId3"/>
    <p:sldId id="284" r:id="rId4"/>
    <p:sldId id="286" r:id="rId5"/>
    <p:sldId id="287" r:id="rId6"/>
    <p:sldId id="288" r:id="rId7"/>
    <p:sldId id="264" r:id="rId8"/>
    <p:sldId id="265" r:id="rId9"/>
    <p:sldId id="266" r:id="rId10"/>
    <p:sldId id="268" r:id="rId11"/>
    <p:sldId id="258" r:id="rId12"/>
    <p:sldId id="259" r:id="rId13"/>
    <p:sldId id="260" r:id="rId14"/>
    <p:sldId id="261" r:id="rId15"/>
    <p:sldId id="262" r:id="rId16"/>
    <p:sldId id="263" r:id="rId17"/>
    <p:sldId id="283" r:id="rId18"/>
    <p:sldId id="278" r:id="rId19"/>
    <p:sldId id="299" r:id="rId20"/>
    <p:sldId id="298" r:id="rId21"/>
    <p:sldId id="272" r:id="rId22"/>
    <p:sldId id="290" r:id="rId23"/>
    <p:sldId id="291" r:id="rId24"/>
    <p:sldId id="292" r:id="rId25"/>
    <p:sldId id="293" r:id="rId26"/>
    <p:sldId id="294" r:id="rId27"/>
    <p:sldId id="27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539"/>
    <a:srgbClr val="92D050"/>
    <a:srgbClr val="76C3CD"/>
    <a:srgbClr val="A4D7DE"/>
    <a:srgbClr val="FCE34E"/>
    <a:srgbClr val="ECE830"/>
    <a:srgbClr val="B8E187"/>
    <a:srgbClr val="FFFFFF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6400" autoAdjust="0"/>
  </p:normalViewPr>
  <p:slideViewPr>
    <p:cSldViewPr snapToObjects="1">
      <p:cViewPr varScale="1">
        <p:scale>
          <a:sx n="103" d="100"/>
          <a:sy n="103" d="100"/>
        </p:scale>
        <p:origin x="138" y="288"/>
      </p:cViewPr>
      <p:guideLst>
        <p:guide orient="horz" pos="215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706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12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12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43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6922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8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58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</a:t>
            </a:r>
            <a:r>
              <a:rPr lang="ko-KR" altLang="en-US" baseline="0" dirty="0" smtClean="0"/>
              <a:t> 프로젝트는 이클립스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자바 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sql</a:t>
            </a:r>
            <a:r>
              <a:rPr lang="ko-KR" altLang="en-US" baseline="0" dirty="0" smtClean="0"/>
              <a:t>을 이용해서 만들었습니다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3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070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36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옆의 영상처럼 주사위를 던지고 말이 이동하는 게임이고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만약 도착한 땅에 주인이 있냐 </a:t>
            </a:r>
            <a:r>
              <a:rPr lang="ko-KR" altLang="en-US" dirty="0" err="1" smtClean="0"/>
              <a:t>없냐에</a:t>
            </a:r>
            <a:r>
              <a:rPr lang="ko-KR" altLang="en-US" dirty="0" smtClean="0"/>
              <a:t> 따라 진행이 달라집니다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7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주제를 이렇게 정한 이유는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02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200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200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236" y="839152"/>
            <a:ext cx="10297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개월차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java &amp;database 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팀 프로젝트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8517" y="2609088"/>
            <a:ext cx="41857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800">
                <a:latin typeface="굴림체" panose="020B0609000101010101" pitchFamily="49" charset="-127"/>
                <a:ea typeface="굴림체" panose="020B0609000101010101" pitchFamily="49" charset="-127"/>
              </a:rPr>
              <a:t>콘솔 부루마블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25639" y="5254152"/>
            <a:ext cx="4241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박수현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rPr>
              <a:t>손비아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최유정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최예은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63496" y="141255"/>
            <a:ext cx="216027" cy="457200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808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79523" y="141255"/>
            <a:ext cx="216027" cy="457200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808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95550" y="141255"/>
            <a:ext cx="216027" cy="457200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808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2136" y="548640"/>
            <a:ext cx="1703012" cy="296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16" y="746854"/>
            <a:ext cx="40005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주요기능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67333" y="84543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데이터베이스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583" y="809195"/>
            <a:ext cx="6372834" cy="564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프로젝트 일정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031999" y="1628775"/>
            <a:ext cx="8127994" cy="3816477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200">
              <a:solidFill>
                <a:srgbClr val="B9B9B9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43671"/>
              </p:ext>
            </p:extLst>
          </p:nvPr>
        </p:nvGraphicFramePr>
        <p:xfrm>
          <a:off x="2031999" y="2348865"/>
          <a:ext cx="8127994" cy="265323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26618"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</a:rPr>
                        <a:t>25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</a:rPr>
                        <a:t>26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</a:rPr>
                        <a:t>27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</a:rPr>
                        <a:t>28</a:t>
                      </a:r>
                    </a:p>
                    <a:p>
                      <a:pPr marL="0" indent="0" algn="ctr">
                        <a:buNone/>
                        <a:defRPr/>
                      </a:pPr>
                      <a:endParaRPr lang="en-US" altLang="ko-KR">
                        <a:solidFill>
                          <a:srgbClr val="808080"/>
                        </a:solidFill>
                      </a:endParaRPr>
                    </a:p>
                    <a:p>
                      <a:pPr marL="0" indent="0" algn="ctr">
                        <a:buNone/>
                        <a:defRPr/>
                      </a:pPr>
                      <a:endParaRPr lang="ko-KR" altLang="en-US">
                        <a:solidFill>
                          <a:srgbClr val="808080"/>
                        </a:solidFill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</a:rPr>
                        <a:t>29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</a:rPr>
                        <a:t>30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6618"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</a:rPr>
                        <a:t>4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</a:rPr>
                        <a:t>5</a:t>
                      </a:r>
                    </a:p>
                    <a:p>
                      <a:pPr marL="0" indent="0" algn="ctr">
                        <a:buNone/>
                        <a:defRPr/>
                      </a:pPr>
                      <a:endParaRPr lang="en-US" altLang="ko-KR">
                        <a:solidFill>
                          <a:srgbClr val="808080"/>
                        </a:solidFill>
                      </a:endParaRPr>
                    </a:p>
                    <a:p>
                      <a:pPr marL="0" indent="0" algn="ctr">
                        <a:buNone/>
                        <a:defRPr/>
                      </a:pPr>
                      <a:endParaRPr lang="ko-KR" altLang="en-US">
                        <a:solidFill>
                          <a:srgbClr val="808080"/>
                        </a:solidFill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</a:rPr>
                        <a:t>6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</a:rPr>
                        <a:t>7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D9D9D9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9699233" y="1854449"/>
            <a:ext cx="269189" cy="278388"/>
          </a:xfrm>
          <a:prstGeom prst="rect">
            <a:avLst/>
          </a:prstGeom>
          <a:noFill/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EBADA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336405" y="1854449"/>
            <a:ext cx="269189" cy="278388"/>
          </a:xfrm>
          <a:prstGeom prst="rect">
            <a:avLst/>
          </a:prstGeom>
          <a:noFill/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C5C5C5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</a:p>
        </p:txBody>
      </p:sp>
      <p:sp>
        <p:nvSpPr>
          <p:cNvPr id="46" name="평행 사변형 45"/>
          <p:cNvSpPr/>
          <p:nvPr/>
        </p:nvSpPr>
        <p:spPr>
          <a:xfrm>
            <a:off x="5591937" y="2285619"/>
            <a:ext cx="1152144" cy="351282"/>
          </a:xfrm>
          <a:prstGeom prst="parallelogram">
            <a:avLst>
              <a:gd name="adj" fmla="val 25000"/>
            </a:avLst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8" name="평행 사변형 47"/>
          <p:cNvSpPr/>
          <p:nvPr/>
        </p:nvSpPr>
        <p:spPr>
          <a:xfrm>
            <a:off x="6744081" y="2285619"/>
            <a:ext cx="1038797" cy="351282"/>
          </a:xfrm>
          <a:prstGeom prst="parallelogram">
            <a:avLst>
              <a:gd name="adj" fmla="val 25000"/>
            </a:avLst>
          </a:prstGeom>
          <a:solidFill>
            <a:srgbClr val="FF843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9" name="평행 사변형 48"/>
          <p:cNvSpPr/>
          <p:nvPr/>
        </p:nvSpPr>
        <p:spPr>
          <a:xfrm>
            <a:off x="2351531" y="3613404"/>
            <a:ext cx="1944244" cy="351282"/>
          </a:xfrm>
          <a:prstGeom prst="parallelogram">
            <a:avLst>
              <a:gd name="adj" fmla="val 25000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663946" y="2777490"/>
            <a:ext cx="2881203" cy="369332"/>
            <a:chOff x="5519928" y="2777490"/>
            <a:chExt cx="2881203" cy="369332"/>
          </a:xfrm>
        </p:grpSpPr>
        <p:sp>
          <p:nvSpPr>
            <p:cNvPr id="47" name="TextBox 46"/>
            <p:cNvSpPr txBox="1"/>
            <p:nvPr/>
          </p:nvSpPr>
          <p:spPr>
            <a:xfrm>
              <a:off x="5792725" y="2777490"/>
              <a:ext cx="2608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주제 선정 및 역할분담</a:t>
              </a:r>
            </a:p>
          </p:txBody>
        </p:sp>
        <p:sp>
          <p:nvSpPr>
            <p:cNvPr id="50" name="타원 49"/>
            <p:cNvSpPr/>
            <p:nvPr/>
          </p:nvSpPr>
          <p:spPr>
            <a:xfrm>
              <a:off x="5519928" y="2849499"/>
              <a:ext cx="216027" cy="216027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63946" y="3137535"/>
            <a:ext cx="3689117" cy="369332"/>
            <a:chOff x="5519928" y="3137535"/>
            <a:chExt cx="3689117" cy="369332"/>
          </a:xfrm>
        </p:grpSpPr>
        <p:sp>
          <p:nvSpPr>
            <p:cNvPr id="51" name="타원 50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rgbClr val="FF843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92725" y="3137535"/>
              <a:ext cx="34163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MVC 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제작 </a:t>
              </a: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,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자료조사</a:t>
              </a: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,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DB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설계</a:t>
              </a:r>
            </a:p>
          </p:txBody>
        </p:sp>
      </p:grpSp>
      <p:sp>
        <p:nvSpPr>
          <p:cNvPr id="53" name="평행 사변형 52"/>
          <p:cNvSpPr/>
          <p:nvPr/>
        </p:nvSpPr>
        <p:spPr>
          <a:xfrm>
            <a:off x="4295775" y="3613404"/>
            <a:ext cx="1296162" cy="351282"/>
          </a:xfrm>
          <a:prstGeom prst="parallelogram">
            <a:avLst>
              <a:gd name="adj" fmla="val 25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424302" y="4515041"/>
            <a:ext cx="2419539" cy="369332"/>
            <a:chOff x="5519928" y="3137534"/>
            <a:chExt cx="2419539" cy="369332"/>
          </a:xfrm>
        </p:grpSpPr>
        <p:sp>
          <p:nvSpPr>
            <p:cNvPr id="60" name="타원 59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92725" y="3137534"/>
              <a:ext cx="21467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오류 체크 및 수정</a:t>
              </a:r>
            </a:p>
          </p:txBody>
        </p:sp>
      </p:grpSp>
      <p:sp>
        <p:nvSpPr>
          <p:cNvPr id="63" name="평행 사변형 62"/>
          <p:cNvSpPr/>
          <p:nvPr/>
        </p:nvSpPr>
        <p:spPr>
          <a:xfrm>
            <a:off x="5591937" y="3613404"/>
            <a:ext cx="1080134" cy="351282"/>
          </a:xfrm>
          <a:prstGeom prst="parallelogram">
            <a:avLst>
              <a:gd name="adj" fmla="val 25000"/>
            </a:avLst>
          </a:prstGeom>
          <a:solidFill>
            <a:srgbClr val="6182D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424302" y="4149090"/>
            <a:ext cx="2304122" cy="369332"/>
            <a:chOff x="5519928" y="3137534"/>
            <a:chExt cx="2304122" cy="369332"/>
          </a:xfrm>
        </p:grpSpPr>
        <p:sp>
          <p:nvSpPr>
            <p:cNvPr id="65" name="타원 64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92725" y="3137534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필요 메소드 작성</a:t>
              </a:r>
            </a:p>
          </p:txBody>
        </p:sp>
      </p:grpSp>
      <p:sp>
        <p:nvSpPr>
          <p:cNvPr id="67" name="평행 사변형 66"/>
          <p:cNvSpPr/>
          <p:nvPr/>
        </p:nvSpPr>
        <p:spPr>
          <a:xfrm>
            <a:off x="7808880" y="2285619"/>
            <a:ext cx="2096956" cy="351282"/>
          </a:xfrm>
          <a:prstGeom prst="parallelogram">
            <a:avLst>
              <a:gd name="adj" fmla="val 25000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2424302" y="4869180"/>
            <a:ext cx="919128" cy="369332"/>
            <a:chOff x="5519928" y="3137534"/>
            <a:chExt cx="919128" cy="369332"/>
          </a:xfrm>
        </p:grpSpPr>
        <p:sp>
          <p:nvSpPr>
            <p:cNvPr id="69" name="타원 68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rgbClr val="6182D6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792725" y="313753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발표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역할담당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361408" y="2646978"/>
            <a:ext cx="9469184" cy="1314560"/>
            <a:chOff x="1235392" y="2973000"/>
            <a:chExt cx="9469184" cy="1314560"/>
          </a:xfrm>
          <a:effectLst>
            <a:outerShdw blurRad="76200" dist="76200" dir="2700000" algn="ctr" rotWithShape="0">
              <a:srgbClr val="292106">
                <a:alpha val="16000"/>
              </a:srgbClr>
            </a:outerShdw>
          </a:effectLst>
        </p:grpSpPr>
        <p:grpSp>
          <p:nvGrpSpPr>
            <p:cNvPr id="41" name="사용자 추가 도형"/>
            <p:cNvGrpSpPr/>
            <p:nvPr/>
          </p:nvGrpSpPr>
          <p:grpSpPr>
            <a:xfrm>
              <a:off x="1235392" y="2973000"/>
              <a:ext cx="1764220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34" name="순서도: 데이터 33"/>
              <p:cNvSpPr/>
              <p:nvPr/>
            </p:nvSpPr>
            <p:spPr>
              <a:xfrm>
                <a:off x="4151757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58" name="사용자 추가 도형"/>
            <p:cNvGrpSpPr/>
            <p:nvPr/>
          </p:nvGrpSpPr>
          <p:grpSpPr>
            <a:xfrm>
              <a:off x="3755707" y="2973000"/>
              <a:ext cx="1764221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59" name="순서도: 데이터 58"/>
              <p:cNvSpPr/>
              <p:nvPr/>
            </p:nvSpPr>
            <p:spPr>
              <a:xfrm>
                <a:off x="4151757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62" name="사용자 추가 도형"/>
            <p:cNvGrpSpPr/>
            <p:nvPr/>
          </p:nvGrpSpPr>
          <p:grpSpPr>
            <a:xfrm>
              <a:off x="6312027" y="2973000"/>
              <a:ext cx="1764220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63" name="순서도: 데이터 62"/>
              <p:cNvSpPr/>
              <p:nvPr/>
            </p:nvSpPr>
            <p:spPr>
              <a:xfrm>
                <a:off x="4151756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66" name="사용자 추가 도형"/>
            <p:cNvGrpSpPr/>
            <p:nvPr/>
          </p:nvGrpSpPr>
          <p:grpSpPr>
            <a:xfrm>
              <a:off x="8940355" y="2973000"/>
              <a:ext cx="1764220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67" name="순서도: 데이터 66"/>
              <p:cNvSpPr/>
              <p:nvPr/>
            </p:nvSpPr>
            <p:spPr>
              <a:xfrm>
                <a:off x="4151757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4367784" y="4109580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손비아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17941" y="4109580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박수현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960108" y="4109580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최유정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624440" y="4107560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최예은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박수현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42833"/>
              </p:ext>
            </p:extLst>
          </p:nvPr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8" name="그룹 97"/>
          <p:cNvGrpSpPr/>
          <p:nvPr/>
        </p:nvGrpSpPr>
        <p:grpSpPr>
          <a:xfrm>
            <a:off x="2207418" y="2996946"/>
            <a:ext cx="4284632" cy="2585323"/>
            <a:chOff x="6419944" y="3601783"/>
            <a:chExt cx="4284632" cy="2585323"/>
          </a:xfrm>
        </p:grpSpPr>
        <p:sp>
          <p:nvSpPr>
            <p:cNvPr id="83" name="TextBox 82"/>
            <p:cNvSpPr txBox="1"/>
            <p:nvPr/>
          </p:nvSpPr>
          <p:spPr>
            <a:xfrm>
              <a:off x="6419944" y="3601783"/>
              <a:ext cx="4284632" cy="2585323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알고리즘</a:t>
              </a: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제작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DTO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제작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땅 구매 메소드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도착한 지점의 소유자 확인 메소드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플레이어 자산 확인 메소드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땅 정보 불러오기</a:t>
              </a:r>
            </a:p>
          </p:txBody>
        </p:sp>
        <p:sp>
          <p:nvSpPr>
            <p:cNvPr id="84" name="타원 83"/>
            <p:cNvSpPr/>
            <p:nvPr/>
          </p:nvSpPr>
          <p:spPr>
            <a:xfrm>
              <a:off x="6419944" y="3669601"/>
              <a:ext cx="384506" cy="364236"/>
            </a:xfrm>
            <a:prstGeom prst="ellipse">
              <a:avLst/>
            </a:prstGeom>
            <a:solidFill>
              <a:srgbClr val="97D4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5" name="평행 사변형 84"/>
          <p:cNvSpPr/>
          <p:nvPr/>
        </p:nvSpPr>
        <p:spPr>
          <a:xfrm>
            <a:off x="5519928" y="1660855"/>
            <a:ext cx="1188148" cy="399973"/>
          </a:xfrm>
          <a:prstGeom prst="parallelogram">
            <a:avLst>
              <a:gd name="adj" fmla="val 25000"/>
            </a:avLst>
          </a:prstGeom>
          <a:solidFill>
            <a:srgbClr val="97D4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7" name="평행 사변형 86"/>
          <p:cNvSpPr/>
          <p:nvPr/>
        </p:nvSpPr>
        <p:spPr>
          <a:xfrm>
            <a:off x="6708077" y="1650384"/>
            <a:ext cx="2268283" cy="399649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6132001" y="2996946"/>
            <a:ext cx="4644584" cy="1754326"/>
            <a:chOff x="6419944" y="5225034"/>
            <a:chExt cx="4644584" cy="1754326"/>
          </a:xfrm>
        </p:grpSpPr>
        <p:sp>
          <p:nvSpPr>
            <p:cNvPr id="89" name="TextBox 88"/>
            <p:cNvSpPr txBox="1"/>
            <p:nvPr/>
          </p:nvSpPr>
          <p:spPr>
            <a:xfrm>
              <a:off x="6419944" y="5225034"/>
              <a:ext cx="4644584" cy="175432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통행료 메소드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상대방 땅일 경우 통행료 지불 메소드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통행료 획득 메소드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6491955" y="5292852"/>
              <a:ext cx="360045" cy="364236"/>
            </a:xfrm>
            <a:prstGeom prst="ellipse">
              <a:avLst/>
            </a:prstGeom>
            <a:solidFill>
              <a:srgbClr val="FFD7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91" name="평행 사변형 90"/>
          <p:cNvSpPr/>
          <p:nvPr/>
        </p:nvSpPr>
        <p:spPr>
          <a:xfrm>
            <a:off x="8976360" y="1650385"/>
            <a:ext cx="1183636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6223276" y="4491947"/>
            <a:ext cx="4341367" cy="1738948"/>
            <a:chOff x="6331187" y="7804785"/>
            <a:chExt cx="4341367" cy="1738948"/>
          </a:xfrm>
        </p:grpSpPr>
        <p:sp>
          <p:nvSpPr>
            <p:cNvPr id="94" name="TextBox 93"/>
            <p:cNvSpPr txBox="1"/>
            <p:nvPr/>
          </p:nvSpPr>
          <p:spPr>
            <a:xfrm>
              <a:off x="6331187" y="7804785"/>
              <a:ext cx="4341367" cy="1738948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올림픽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개최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메소드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이미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열린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올림픽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폐막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메소드</a:t>
              </a:r>
              <a:endParaRPr lang="en-US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땅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매각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메소드</a:t>
              </a:r>
              <a:endParaRPr lang="en-US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플레이어가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소유한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땅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정보</a:t>
              </a:r>
              <a:r>
                <a:rPr lang="en-US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불러오기</a:t>
              </a:r>
              <a:endParaRPr lang="en-US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6331189" y="7892415"/>
              <a:ext cx="384506" cy="364236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4" name="평행 사변형 23"/>
          <p:cNvSpPr/>
          <p:nvPr/>
        </p:nvSpPr>
        <p:spPr>
          <a:xfrm>
            <a:off x="2000106" y="2060828"/>
            <a:ext cx="3447804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5447910" y="2060829"/>
            <a:ext cx="1260166" cy="388854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135450" y="5785553"/>
            <a:ext cx="2992137" cy="507831"/>
            <a:chOff x="2625345" y="3785234"/>
            <a:chExt cx="2705186" cy="881306"/>
          </a:xfrm>
        </p:grpSpPr>
        <p:sp>
          <p:nvSpPr>
            <p:cNvPr id="27" name="타원 26"/>
            <p:cNvSpPr/>
            <p:nvPr/>
          </p:nvSpPr>
          <p:spPr>
            <a:xfrm>
              <a:off x="2625345" y="3880485"/>
              <a:ext cx="360045" cy="690806"/>
            </a:xfrm>
            <a:prstGeom prst="ellipse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6177" y="3785234"/>
              <a:ext cx="2664354" cy="88130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무인도 관련 </a:t>
              </a:r>
              <a:r>
                <a:rPr lang="ko-KR" altLang="en-US" dirty="0" err="1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손비아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42116"/>
              </p:ext>
            </p:extLst>
          </p:nvPr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평행 사변형 80"/>
          <p:cNvSpPr/>
          <p:nvPr/>
        </p:nvSpPr>
        <p:spPr>
          <a:xfrm>
            <a:off x="6672072" y="1679194"/>
            <a:ext cx="2304288" cy="399649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2" name="평행 사변형 81"/>
          <p:cNvSpPr/>
          <p:nvPr/>
        </p:nvSpPr>
        <p:spPr>
          <a:xfrm>
            <a:off x="8976360" y="1679194"/>
            <a:ext cx="1183637" cy="399649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5" name="평행 사변형 84"/>
          <p:cNvSpPr/>
          <p:nvPr/>
        </p:nvSpPr>
        <p:spPr>
          <a:xfrm>
            <a:off x="2027395" y="2060829"/>
            <a:ext cx="1188245" cy="399649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559370" y="3607308"/>
            <a:ext cx="4644583" cy="3000821"/>
            <a:chOff x="5915975" y="3501009"/>
            <a:chExt cx="4644583" cy="3000821"/>
          </a:xfrm>
        </p:grpSpPr>
        <p:sp>
          <p:nvSpPr>
            <p:cNvPr id="77" name="TextBox 76"/>
            <p:cNvSpPr txBox="1"/>
            <p:nvPr/>
          </p:nvSpPr>
          <p:spPr>
            <a:xfrm>
              <a:off x="5915975" y="3501009"/>
              <a:ext cx="4644583" cy="300082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플레이어 등록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랜덤 주사위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1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~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6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말 이동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전체 플레이어 삭제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플레이어가 소유하고 있는 황금열쇠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플레이어 위치에 따른 말 위치 변경</a:t>
              </a:r>
            </a:p>
          </p:txBody>
        </p:sp>
        <p:sp>
          <p:nvSpPr>
            <p:cNvPr id="86" name="타원 85"/>
            <p:cNvSpPr/>
            <p:nvPr/>
          </p:nvSpPr>
          <p:spPr>
            <a:xfrm>
              <a:off x="5951982" y="3568827"/>
              <a:ext cx="360045" cy="364236"/>
            </a:xfrm>
            <a:prstGeom prst="ellipse">
              <a:avLst/>
            </a:prstGeom>
            <a:solidFill>
              <a:srgbClr val="FFD7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6312030" y="3020781"/>
            <a:ext cx="3780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부루마블</a:t>
            </a: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판에 따른 말 위치 구현</a:t>
            </a:r>
            <a:endParaRPr lang="en-US" altLang="ko-KR" dirty="0" smtClean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</a:t>
            </a:r>
            <a:r>
              <a:rPr lang="ko-KR" altLang="en-US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구현</a:t>
            </a:r>
            <a:endParaRPr lang="en-US" altLang="ko-KR" dirty="0" smtClean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383784" y="3103245"/>
            <a:ext cx="360045" cy="364236"/>
          </a:xfrm>
          <a:prstGeom prst="ellipse">
            <a:avLst/>
          </a:pr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519928" y="1999297"/>
            <a:ext cx="4640069" cy="72009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063496" y="2390107"/>
            <a:ext cx="4500465" cy="72009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6348351" y="5909932"/>
            <a:ext cx="1454244" cy="369332"/>
            <a:chOff x="1847371" y="5397520"/>
            <a:chExt cx="1454244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1847371" y="5397520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깃허브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담당</a:t>
              </a:r>
            </a:p>
          </p:txBody>
        </p:sp>
        <p:sp>
          <p:nvSpPr>
            <p:cNvPr id="93" name="타원 92"/>
            <p:cNvSpPr/>
            <p:nvPr/>
          </p:nvSpPr>
          <p:spPr>
            <a:xfrm>
              <a:off x="1847373" y="5398956"/>
              <a:ext cx="360045" cy="364236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96" name="평행 사변형 95"/>
          <p:cNvSpPr/>
          <p:nvPr/>
        </p:nvSpPr>
        <p:spPr>
          <a:xfrm>
            <a:off x="5501877" y="1671656"/>
            <a:ext cx="1170195" cy="399649"/>
          </a:xfrm>
          <a:prstGeom prst="parallelogram">
            <a:avLst>
              <a:gd name="adj" fmla="val 25000"/>
            </a:avLst>
          </a:prstGeom>
          <a:solidFill>
            <a:srgbClr val="97D4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559370" y="3103245"/>
            <a:ext cx="3456144" cy="366893"/>
            <a:chOff x="5880069" y="2884170"/>
            <a:chExt cx="3456144" cy="366893"/>
          </a:xfrm>
        </p:grpSpPr>
        <p:sp>
          <p:nvSpPr>
            <p:cNvPr id="97" name="타원 96"/>
            <p:cNvSpPr/>
            <p:nvPr/>
          </p:nvSpPr>
          <p:spPr>
            <a:xfrm>
              <a:off x="5880069" y="2884170"/>
              <a:ext cx="360045" cy="364236"/>
            </a:xfrm>
            <a:prstGeom prst="ellipse">
              <a:avLst/>
            </a:prstGeom>
            <a:solidFill>
              <a:srgbClr val="97D4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915975" y="2884170"/>
              <a:ext cx="3420238" cy="36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MVC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제작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48351" y="4009348"/>
            <a:ext cx="5147563" cy="923330"/>
            <a:chOff x="1847371" y="5397520"/>
            <a:chExt cx="5147563" cy="923330"/>
          </a:xfrm>
        </p:grpSpPr>
        <p:sp>
          <p:nvSpPr>
            <p:cNvPr id="30" name="TextBox 29"/>
            <p:cNvSpPr txBox="1"/>
            <p:nvPr/>
          </p:nvSpPr>
          <p:spPr>
            <a:xfrm>
              <a:off x="1847371" y="5397520"/>
              <a:ext cx="51475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황금열쇠 </a:t>
              </a:r>
              <a:r>
                <a:rPr lang="en-US" altLang="ko-KR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20</a:t>
              </a: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만원 당첨</a:t>
              </a:r>
              <a:endPara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defRPr/>
              </a:pP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황금열쇠 </a:t>
              </a:r>
              <a:r>
                <a:rPr lang="en-US" altLang="ko-KR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10</a:t>
              </a: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만원 차감</a:t>
              </a:r>
              <a:endPara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defRPr/>
              </a:pP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황금열쇠 다른 플레이어에게 </a:t>
              </a:r>
              <a:r>
                <a:rPr lang="en-US" altLang="ko-KR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10</a:t>
              </a: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만원 받기 구현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847373" y="5398956"/>
              <a:ext cx="360045" cy="364236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32" name="평행 사변형 31"/>
          <p:cNvSpPr/>
          <p:nvPr/>
        </p:nvSpPr>
        <p:spPr>
          <a:xfrm>
            <a:off x="3202198" y="2051661"/>
            <a:ext cx="1116043" cy="376752"/>
          </a:xfrm>
          <a:prstGeom prst="parallelogram">
            <a:avLst>
              <a:gd name="adj" fmla="val 25000"/>
            </a:avLst>
          </a:prstGeom>
          <a:solidFill>
            <a:schemeClr val="tx2">
              <a:lumMod val="60000"/>
              <a:lumOff val="40000"/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48351" y="5122443"/>
            <a:ext cx="4916731" cy="646331"/>
            <a:chOff x="1847371" y="5397520"/>
            <a:chExt cx="4916731" cy="646331"/>
          </a:xfrm>
        </p:grpSpPr>
        <p:sp>
          <p:nvSpPr>
            <p:cNvPr id="34" name="TextBox 33"/>
            <p:cNvSpPr txBox="1"/>
            <p:nvPr/>
          </p:nvSpPr>
          <p:spPr>
            <a:xfrm>
              <a:off x="1847371" y="5397520"/>
              <a:ext cx="4916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플레이어 정도 불러오기 </a:t>
              </a:r>
              <a:r>
                <a:rPr lang="ko-KR" altLang="en-US" dirty="0" err="1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defRPr/>
              </a:pP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플레이어가 소유한 땅 </a:t>
              </a:r>
              <a:r>
                <a:rPr lang="ko-KR" altLang="en-US" dirty="0" err="1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맵에</a:t>
              </a: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표시되도록 구현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847373" y="5398956"/>
              <a:ext cx="360045" cy="364236"/>
            </a:xfrm>
            <a:prstGeom prst="ellipse">
              <a:avLst/>
            </a:prstGeom>
            <a:solidFill>
              <a:srgbClr val="7030A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36" name="평행 사변형 35"/>
          <p:cNvSpPr/>
          <p:nvPr/>
        </p:nvSpPr>
        <p:spPr>
          <a:xfrm>
            <a:off x="4300224" y="2037092"/>
            <a:ext cx="1116043" cy="376752"/>
          </a:xfrm>
          <a:prstGeom prst="parallelogram">
            <a:avLst>
              <a:gd name="adj" fmla="val 25000"/>
            </a:avLst>
          </a:prstGeom>
          <a:solidFill>
            <a:srgbClr val="7030A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242421"/>
              </p:ext>
            </p:extLst>
          </p:nvPr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최유정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7165" y="548640"/>
              <a:ext cx="1666287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1" name="평행 사변형 80"/>
          <p:cNvSpPr/>
          <p:nvPr/>
        </p:nvSpPr>
        <p:spPr>
          <a:xfrm>
            <a:off x="7896225" y="1660855"/>
            <a:ext cx="2191663" cy="399973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3" name="평행 사변형 82"/>
          <p:cNvSpPr/>
          <p:nvPr/>
        </p:nvSpPr>
        <p:spPr>
          <a:xfrm>
            <a:off x="3143631" y="2060829"/>
            <a:ext cx="3708463" cy="43899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8112727" y="3134106"/>
            <a:ext cx="2664354" cy="1338828"/>
            <a:chOff x="2625295" y="3814952"/>
            <a:chExt cx="2664354" cy="1338828"/>
          </a:xfrm>
        </p:grpSpPr>
        <p:sp>
          <p:nvSpPr>
            <p:cNvPr id="84" name="타원 83"/>
            <p:cNvSpPr/>
            <p:nvPr/>
          </p:nvSpPr>
          <p:spPr>
            <a:xfrm>
              <a:off x="2625345" y="3880485"/>
              <a:ext cx="360045" cy="364236"/>
            </a:xfrm>
            <a:prstGeom prst="ellipse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625295" y="3814952"/>
              <a:ext cx="2664354" cy="1338828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PPT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제작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Readme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작성</a:t>
              </a:r>
              <a:endPara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무인도 관련 </a:t>
              </a:r>
              <a:r>
                <a:rPr lang="ko-KR" altLang="en-US" dirty="0" err="1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368209" y="3073189"/>
            <a:ext cx="3420428" cy="1732074"/>
            <a:chOff x="5596075" y="4805172"/>
            <a:chExt cx="3420428" cy="1732074"/>
          </a:xfrm>
        </p:grpSpPr>
        <p:sp>
          <p:nvSpPr>
            <p:cNvPr id="77" name="TextBox 76"/>
            <p:cNvSpPr txBox="1"/>
            <p:nvPr/>
          </p:nvSpPr>
          <p:spPr>
            <a:xfrm>
              <a:off x="5596075" y="4805172"/>
              <a:ext cx="3420428" cy="173855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월급 및 상금 지불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현금 지불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무인도 식별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무인도 탈출 실패</a:t>
              </a: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&amp;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성공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5617857" y="4896612"/>
              <a:ext cx="360045" cy="364236"/>
            </a:xfrm>
            <a:prstGeom prst="ellipse">
              <a:avLst/>
            </a:prstGeom>
            <a:solidFill>
              <a:srgbClr val="FFD7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9" name="평행 사변형 88"/>
          <p:cNvSpPr/>
          <p:nvPr/>
        </p:nvSpPr>
        <p:spPr>
          <a:xfrm>
            <a:off x="5519928" y="1660855"/>
            <a:ext cx="237629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1802859" y="3129867"/>
            <a:ext cx="2466466" cy="1328166"/>
            <a:chOff x="4638786" y="3789045"/>
            <a:chExt cx="2034428" cy="1328166"/>
          </a:xfrm>
        </p:grpSpPr>
        <p:sp>
          <p:nvSpPr>
            <p:cNvPr id="90" name="타원 89"/>
            <p:cNvSpPr/>
            <p:nvPr/>
          </p:nvSpPr>
          <p:spPr>
            <a:xfrm>
              <a:off x="4638786" y="3880485"/>
              <a:ext cx="360045" cy="364236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41597" y="3789045"/>
              <a:ext cx="2031617" cy="132897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게임판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구현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게임 자료 조사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데이터베이스 제작</a:t>
              </a:r>
            </a:p>
          </p:txBody>
        </p:sp>
      </p:grpSp>
      <p:sp>
        <p:nvSpPr>
          <p:cNvPr id="96" name="평행 사변형 95"/>
          <p:cNvSpPr/>
          <p:nvPr/>
        </p:nvSpPr>
        <p:spPr>
          <a:xfrm>
            <a:off x="2027491" y="2050034"/>
            <a:ext cx="1116139" cy="399973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최예은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64435"/>
              </p:ext>
            </p:extLst>
          </p:nvPr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평행 사변형 80"/>
          <p:cNvSpPr/>
          <p:nvPr/>
        </p:nvSpPr>
        <p:spPr>
          <a:xfrm>
            <a:off x="5447918" y="2050034"/>
            <a:ext cx="1296162" cy="399649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3301" y="5435998"/>
            <a:ext cx="2292624" cy="369332"/>
            <a:chOff x="7403876" y="3255469"/>
            <a:chExt cx="2292624" cy="369332"/>
          </a:xfrm>
        </p:grpSpPr>
        <p:sp>
          <p:nvSpPr>
            <p:cNvPr id="83" name="TextBox 82"/>
            <p:cNvSpPr txBox="1"/>
            <p:nvPr/>
          </p:nvSpPr>
          <p:spPr>
            <a:xfrm>
              <a:off x="7403876" y="3255469"/>
              <a:ext cx="22926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PPT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발표 담당</a:t>
              </a:r>
            </a:p>
          </p:txBody>
        </p:sp>
        <p:sp>
          <p:nvSpPr>
            <p:cNvPr id="84" name="타원 83"/>
            <p:cNvSpPr/>
            <p:nvPr/>
          </p:nvSpPr>
          <p:spPr>
            <a:xfrm>
              <a:off x="7403876" y="3255469"/>
              <a:ext cx="360045" cy="364236"/>
            </a:xfrm>
            <a:prstGeom prst="ellipse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7" name="평행 사변형 86"/>
          <p:cNvSpPr/>
          <p:nvPr/>
        </p:nvSpPr>
        <p:spPr>
          <a:xfrm>
            <a:off x="2032002" y="2050034"/>
            <a:ext cx="1255608" cy="38055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34379" y="3174980"/>
            <a:ext cx="7214031" cy="7848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플레이어가 소유하고 있는 황금열쇠 목록 가져오기 </a:t>
            </a:r>
            <a:r>
              <a:rPr lang="ko-KR" altLang="en-US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834381" y="3285471"/>
            <a:ext cx="360045" cy="364236"/>
          </a:xfrm>
          <a:prstGeom prst="ellipse">
            <a:avLst/>
          </a:prstGeom>
          <a:solidFill>
            <a:srgbClr val="FFD7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3" name="평행 사변형 92"/>
          <p:cNvSpPr/>
          <p:nvPr/>
        </p:nvSpPr>
        <p:spPr>
          <a:xfrm>
            <a:off x="6744080" y="1650384"/>
            <a:ext cx="2448350" cy="399650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51979" y="3942754"/>
            <a:ext cx="360045" cy="364236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51979" y="3844371"/>
            <a:ext cx="5569497" cy="7848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뽑기 </a:t>
            </a:r>
            <a:r>
              <a:rPr lang="ko-KR" altLang="en-US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3262363" y="2050033"/>
            <a:ext cx="2185555" cy="399649"/>
          </a:xfrm>
          <a:prstGeom prst="parallelogram">
            <a:avLst>
              <a:gd name="adj" fmla="val 25000"/>
            </a:avLst>
          </a:prstGeom>
          <a:solidFill>
            <a:schemeClr val="accent5">
              <a:lumMod val="60000"/>
              <a:lumOff val="40000"/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1978" y="4613585"/>
            <a:ext cx="323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 </a:t>
            </a:r>
            <a:r>
              <a: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턴 쉼 </a:t>
            </a:r>
            <a:r>
              <a:rPr lang="ko-KR" altLang="en-US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en-US" altLang="ko-KR" dirty="0" smtClean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PPT </a:t>
            </a: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자료 준비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851979" y="4613585"/>
            <a:ext cx="360045" cy="364236"/>
          </a:xfrm>
          <a:prstGeom prst="ellipse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136" y="598498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주요기능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67333" y="8454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MVC</a:t>
            </a:r>
            <a:r>
              <a: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구성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353311" y="1691920"/>
            <a:ext cx="2778159" cy="1787018"/>
            <a:chOff x="4799820" y="1628750"/>
            <a:chExt cx="3096430" cy="2315576"/>
          </a:xfrm>
        </p:grpSpPr>
        <p:grpSp>
          <p:nvGrpSpPr>
            <p:cNvPr id="39" name="그룹 38"/>
            <p:cNvGrpSpPr/>
            <p:nvPr/>
          </p:nvGrpSpPr>
          <p:grpSpPr>
            <a:xfrm>
              <a:off x="4799820" y="1628750"/>
              <a:ext cx="3096430" cy="720100"/>
              <a:chOff x="4799820" y="1628750"/>
              <a:chExt cx="3096430" cy="72010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4799820" y="1628750"/>
                <a:ext cx="3096430" cy="7201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Goldkey</a:t>
                </a:r>
                <a:r>
                  <a:rPr lang="en-US" altLang="ko-KR" dirty="0" smtClean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 Controller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5051855" y="1880785"/>
                <a:ext cx="216030" cy="21603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799820" y="2426488"/>
              <a:ext cx="3096430" cy="720100"/>
              <a:chOff x="4799820" y="1628750"/>
              <a:chExt cx="3096430" cy="72010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4799820" y="1628750"/>
                <a:ext cx="3096430" cy="7201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Nation Controller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5051855" y="1880785"/>
                <a:ext cx="216030" cy="21603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799820" y="3224226"/>
              <a:ext cx="3096430" cy="720100"/>
              <a:chOff x="4799820" y="1628750"/>
              <a:chExt cx="3096430" cy="7201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4799820" y="1628750"/>
                <a:ext cx="3096430" cy="7201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Player Controller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5051855" y="1880785"/>
                <a:ext cx="216030" cy="21603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5942125" y="2923209"/>
            <a:ext cx="5019888" cy="1797686"/>
            <a:chOff x="4961843" y="3678470"/>
            <a:chExt cx="6318877" cy="2329397"/>
          </a:xfrm>
        </p:grpSpPr>
        <p:grpSp>
          <p:nvGrpSpPr>
            <p:cNvPr id="7" name="그룹 6"/>
            <p:cNvGrpSpPr/>
            <p:nvPr/>
          </p:nvGrpSpPr>
          <p:grpSpPr>
            <a:xfrm>
              <a:off x="8184290" y="3692291"/>
              <a:ext cx="3096430" cy="2315576"/>
              <a:chOff x="4799820" y="1628750"/>
              <a:chExt cx="3096430" cy="2315576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4799820" y="1628750"/>
                <a:ext cx="3096430" cy="720100"/>
                <a:chOff x="4799820" y="1628750"/>
                <a:chExt cx="3096430" cy="720100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GoldKey</a:t>
                  </a:r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 DAO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3" name="타원 2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4799820" y="2426488"/>
                <a:ext cx="3096430" cy="720100"/>
                <a:chOff x="4799820" y="1628750"/>
                <a:chExt cx="3096430" cy="720100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Nation DAO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  <p:grpSp>
            <p:nvGrpSpPr>
              <p:cNvPr id="30" name="그룹 29"/>
              <p:cNvGrpSpPr/>
              <p:nvPr/>
            </p:nvGrpSpPr>
            <p:grpSpPr>
              <a:xfrm>
                <a:off x="4799820" y="3224226"/>
                <a:ext cx="3096430" cy="720100"/>
                <a:chOff x="4799820" y="1628750"/>
                <a:chExt cx="3096430" cy="720100"/>
              </a:xfrm>
            </p:grpSpPr>
            <p:sp>
              <p:nvSpPr>
                <p:cNvPr id="31" name="직사각형 30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Player DAO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</p:grpSp>
        <p:grpSp>
          <p:nvGrpSpPr>
            <p:cNvPr id="48" name="그룹 47"/>
            <p:cNvGrpSpPr/>
            <p:nvPr/>
          </p:nvGrpSpPr>
          <p:grpSpPr>
            <a:xfrm>
              <a:off x="4961843" y="3678470"/>
              <a:ext cx="3096430" cy="2315576"/>
              <a:chOff x="4799820" y="1628750"/>
              <a:chExt cx="3096430" cy="2315576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799820" y="1628750"/>
                <a:ext cx="3096430" cy="720100"/>
                <a:chOff x="4799820" y="1628750"/>
                <a:chExt cx="3096430" cy="720100"/>
              </a:xfrm>
            </p:grpSpPr>
            <p:sp>
              <p:nvSpPr>
                <p:cNvPr id="56" name="직사각형 55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GoldKey</a:t>
                  </a:r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 DTO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4799820" y="2426488"/>
                <a:ext cx="3096430" cy="720100"/>
                <a:chOff x="4799820" y="1628750"/>
                <a:chExt cx="3096430" cy="720100"/>
              </a:xfrm>
            </p:grpSpPr>
            <p:sp>
              <p:nvSpPr>
                <p:cNvPr id="54" name="직사각형 53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Nation DTO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4799820" y="3224226"/>
                <a:ext cx="3096430" cy="720100"/>
                <a:chOff x="4799820" y="1628750"/>
                <a:chExt cx="3096430" cy="720100"/>
              </a:xfrm>
            </p:grpSpPr>
            <p:sp>
              <p:nvSpPr>
                <p:cNvPr id="52" name="직사각형 51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Player DTO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</p:grpSp>
      </p:grpSp>
      <p:grpSp>
        <p:nvGrpSpPr>
          <p:cNvPr id="59" name="그룹 58"/>
          <p:cNvGrpSpPr/>
          <p:nvPr/>
        </p:nvGrpSpPr>
        <p:grpSpPr>
          <a:xfrm>
            <a:off x="1514519" y="4544731"/>
            <a:ext cx="2459888" cy="555728"/>
            <a:chOff x="4799820" y="1628750"/>
            <a:chExt cx="3096430" cy="720100"/>
          </a:xfrm>
        </p:grpSpPr>
        <p:sp>
          <p:nvSpPr>
            <p:cNvPr id="66" name="직사각형 65"/>
            <p:cNvSpPr/>
            <p:nvPr/>
          </p:nvSpPr>
          <p:spPr>
            <a:xfrm>
              <a:off x="4799820" y="1628750"/>
              <a:ext cx="3096430" cy="720100"/>
            </a:xfrm>
            <a:prstGeom prst="rect">
              <a:avLst/>
            </a:prstGeom>
            <a:solidFill>
              <a:srgbClr val="FCE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Board View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5051855" y="1880785"/>
              <a:ext cx="216030" cy="216030"/>
            </a:xfrm>
            <a:prstGeom prst="ellipse">
              <a:avLst/>
            </a:prstGeom>
            <a:solidFill>
              <a:srgbClr val="EBC5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14519" y="5156324"/>
            <a:ext cx="2459888" cy="555728"/>
            <a:chOff x="4799820" y="1628750"/>
            <a:chExt cx="3096430" cy="720100"/>
          </a:xfrm>
        </p:grpSpPr>
        <p:sp>
          <p:nvSpPr>
            <p:cNvPr id="64" name="직사각형 63"/>
            <p:cNvSpPr/>
            <p:nvPr/>
          </p:nvSpPr>
          <p:spPr>
            <a:xfrm>
              <a:off x="4799820" y="1628750"/>
              <a:ext cx="3096430" cy="720100"/>
            </a:xfrm>
            <a:prstGeom prst="rect">
              <a:avLst/>
            </a:prstGeom>
            <a:solidFill>
              <a:srgbClr val="FCE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Main View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5051855" y="1880785"/>
              <a:ext cx="216030" cy="216030"/>
            </a:xfrm>
            <a:prstGeom prst="ellipse">
              <a:avLst/>
            </a:prstGeom>
            <a:solidFill>
              <a:srgbClr val="EBC5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69" name="평행 사변형 68"/>
          <p:cNvSpPr/>
          <p:nvPr/>
        </p:nvSpPr>
        <p:spPr>
          <a:xfrm>
            <a:off x="1676352" y="1412720"/>
            <a:ext cx="2214253" cy="399973"/>
          </a:xfrm>
          <a:prstGeom prst="parallelogram">
            <a:avLst>
              <a:gd name="adj" fmla="val 25000"/>
            </a:avLst>
          </a:prstGeom>
          <a:solidFill>
            <a:srgbClr val="76C3CD">
              <a:alpha val="80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Controller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7344943" y="2628190"/>
            <a:ext cx="2214253" cy="399973"/>
          </a:xfrm>
          <a:prstGeom prst="parallelogram">
            <a:avLst>
              <a:gd name="adj" fmla="val 25000"/>
            </a:avLst>
          </a:prstGeom>
          <a:solidFill>
            <a:srgbClr val="92D050">
              <a:alpha val="80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1" name="평행 사변형 70"/>
          <p:cNvSpPr/>
          <p:nvPr/>
        </p:nvSpPr>
        <p:spPr>
          <a:xfrm>
            <a:off x="2152791" y="4283398"/>
            <a:ext cx="1179198" cy="399973"/>
          </a:xfrm>
          <a:prstGeom prst="parallelogram">
            <a:avLst>
              <a:gd name="adj" fmla="val 25000"/>
            </a:avLst>
          </a:prstGeom>
          <a:solidFill>
            <a:srgbClr val="EBC539">
              <a:alpha val="80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View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6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주요기능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2000" y="548640"/>
            <a:ext cx="1692000" cy="432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333" y="8454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626956" y="1129193"/>
            <a:ext cx="8187221" cy="5013550"/>
            <a:chOff x="119170" y="957509"/>
            <a:chExt cx="8187221" cy="501355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8" b="49422"/>
            <a:stretch/>
          </p:blipFill>
          <p:spPr>
            <a:xfrm>
              <a:off x="119170" y="957509"/>
              <a:ext cx="7395629" cy="290355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975"/>
            <a:stretch/>
          </p:blipFill>
          <p:spPr>
            <a:xfrm>
              <a:off x="212519" y="3864105"/>
              <a:ext cx="8093872" cy="2106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7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000" y="545259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                                           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주요기능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2000" y="548640"/>
            <a:ext cx="1692000" cy="432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333" y="8454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1461755"/>
            <a:ext cx="5801640" cy="27817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31410" r="-1175" b="1575"/>
          <a:stretch/>
        </p:blipFill>
        <p:spPr>
          <a:xfrm>
            <a:off x="4904290" y="1545795"/>
            <a:ext cx="6984970" cy="38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5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목차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55370" y="1481357"/>
            <a:ext cx="4896612" cy="440120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프로젝트 소개</a:t>
            </a:r>
            <a:endParaRPr lang="en-US" altLang="ko-KR" sz="2000" dirty="0" smtClean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알고리즘</a:t>
            </a:r>
            <a:endParaRPr lang="en-US" altLang="ko-KR" sz="2000" dirty="0" smtClean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프로젝트 일정</a:t>
            </a:r>
            <a:endParaRPr lang="ko-KR" altLang="en-US" sz="2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lang="ko-KR" altLang="en-US" sz="20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역할담당</a:t>
            </a:r>
            <a:r>
              <a:rPr lang="ko-KR" altLang="en-US" sz="20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및 </a:t>
            </a:r>
            <a:r>
              <a:rPr lang="ko-KR" altLang="en-US" sz="20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구현일정</a:t>
            </a:r>
            <a:endParaRPr lang="ko-KR" altLang="en-US" sz="2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주요기능</a:t>
            </a:r>
            <a:endParaRPr lang="en-US" altLang="ko-KR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리드미</a:t>
            </a:r>
            <a:endParaRPr lang="en-US" altLang="ko-KR" sz="2000" dirty="0" smtClean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보완할점</a:t>
            </a:r>
            <a:r>
              <a:rPr lang="ko-KR" altLang="en-US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및 </a:t>
            </a:r>
            <a:r>
              <a:rPr lang="ko-KR" altLang="en-US" sz="2000" dirty="0" err="1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느낀점</a:t>
            </a:r>
            <a:endParaRPr lang="ko-KR" altLang="en-US" sz="2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주요기능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2000" y="548640"/>
            <a:ext cx="1692000" cy="432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333" y="8454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51" y="764650"/>
            <a:ext cx="5897324" cy="56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박수현</a:t>
            </a:r>
            <a:endParaRPr lang="ko-KR" altLang="en-US" dirty="0">
              <a:solidFill>
                <a:srgbClr val="404040"/>
              </a:solidFill>
              <a:effectLst>
                <a:outerShdw blurRad="28223" dist="38100" dir="2700000" algn="ctr" rotWithShape="0">
                  <a:srgbClr val="000000">
                    <a:alpha val="50000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99612" y="2560510"/>
            <a:ext cx="8857108" cy="210519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한 파일을 다같이 손대다 보니까 팀원과의 소통이 많이 중요함을 다시 한번 느끼고 각 팀원의 능력도 중요하지만 전체 팀원의 능력에 맞게 다같이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할수있도록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프로젝트를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만드는것도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중요성함을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느꼈다 너무 무리한 프로젝트를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계획했나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걱정했지만 어떻게든 다같이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열심히하면서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중간에 주제를 바꾸지 않고 끝낼 수 있어서 뿌듯했다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2999613" y="3461081"/>
            <a:ext cx="309638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8" name="평행 사변형 77"/>
          <p:cNvSpPr/>
          <p:nvPr/>
        </p:nvSpPr>
        <p:spPr>
          <a:xfrm>
            <a:off x="7968260" y="3886293"/>
            <a:ext cx="2232293" cy="39997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9" name="평행 사변형 78"/>
          <p:cNvSpPr/>
          <p:nvPr/>
        </p:nvSpPr>
        <p:spPr>
          <a:xfrm>
            <a:off x="6528060" y="2630856"/>
            <a:ext cx="1872260" cy="399973"/>
          </a:xfrm>
          <a:prstGeom prst="parallelogram">
            <a:avLst>
              <a:gd name="adj" fmla="val 25000"/>
            </a:avLst>
          </a:prstGeom>
          <a:solidFill>
            <a:schemeClr val="accent3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err="1" smtClean="0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손비아</a:t>
            </a:r>
            <a:endParaRPr lang="ko-KR" altLang="en-US" dirty="0">
              <a:solidFill>
                <a:srgbClr val="404040"/>
              </a:solidFill>
              <a:effectLst>
                <a:outerShdw blurRad="28223" dist="38100" dir="2700000" algn="ctr" rotWithShape="0">
                  <a:srgbClr val="000000">
                    <a:alpha val="50000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024815" y="2368405"/>
            <a:ext cx="8857108" cy="258532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그동안은 </a:t>
            </a: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Git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hub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를 사용만 했지 버전 관리를 맡아본 적은 없었는데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이번 기회에 버전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관리를 맡아보면서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Merge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의 어려움과 중요성을 느끼게 되었다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팀플을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진행하면서 자연스럽게 팀원들과 서로 잘못 알고 있는 것이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있으면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조언해주고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막히는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로직이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있으면 알고리즘을 되짚어 가면서  점점 게임의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틀을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만들어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가는 것이 즐거웠다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팀플과 팀원들의 중요성에 대해 다시 한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번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생각해보게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되는 좋은 기회였던 것 같다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4355255" y="2874700"/>
            <a:ext cx="5269235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8" name="평행 사변형 77"/>
          <p:cNvSpPr/>
          <p:nvPr/>
        </p:nvSpPr>
        <p:spPr>
          <a:xfrm>
            <a:off x="5951980" y="4067486"/>
            <a:ext cx="2592360" cy="39997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66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최유정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99612" y="2560510"/>
            <a:ext cx="8857108" cy="175432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진도를 더디게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따라가는중이라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조별과제를 해도 되는지 고민이 많았는데 </a:t>
            </a:r>
            <a:r>
              <a:rPr lang="en-US" altLang="ko-KR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팀원분들께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물어보고 같이 생각하면서 이런 결과물을 낼 수 있었고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혼자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하는것보다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많이 배우고 여러가지를 구현할 수 있어서 재미있었다</a:t>
            </a:r>
            <a:r>
              <a:rPr lang="en-US" altLang="ko-KR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협업인만큼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깃허브가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중요했는데 사용법도 익힐 수 있는 좋은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경험이였다</a:t>
            </a:r>
            <a:r>
              <a:rPr lang="en-US" altLang="ko-KR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</p:txBody>
      </p:sp>
      <p:sp>
        <p:nvSpPr>
          <p:cNvPr id="77" name="평행 사변형 76"/>
          <p:cNvSpPr/>
          <p:nvPr/>
        </p:nvSpPr>
        <p:spPr>
          <a:xfrm>
            <a:off x="2999613" y="3461081"/>
            <a:ext cx="309638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8" name="평행 사변형 77"/>
          <p:cNvSpPr/>
          <p:nvPr/>
        </p:nvSpPr>
        <p:spPr>
          <a:xfrm>
            <a:off x="9120420" y="3886293"/>
            <a:ext cx="1080133" cy="39997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9" name="평행 사변형 78"/>
          <p:cNvSpPr/>
          <p:nvPr/>
        </p:nvSpPr>
        <p:spPr>
          <a:xfrm>
            <a:off x="6240035" y="2636901"/>
            <a:ext cx="1080135" cy="399973"/>
          </a:xfrm>
          <a:prstGeom prst="parallelogram">
            <a:avLst>
              <a:gd name="adj" fmla="val 25000"/>
            </a:avLst>
          </a:prstGeom>
          <a:solidFill>
            <a:schemeClr val="accent3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7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최예은</a:t>
            </a:r>
            <a:endParaRPr lang="ko-KR" altLang="en-US" dirty="0">
              <a:solidFill>
                <a:srgbClr val="404040"/>
              </a:solidFill>
              <a:effectLst>
                <a:outerShdw blurRad="28223" dist="38100" dir="2700000" algn="ctr" rotWithShape="0">
                  <a:srgbClr val="000000">
                    <a:alpha val="50000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99612" y="2560510"/>
            <a:ext cx="8857108" cy="21698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내용 진도도 따라가기 바쁘고 힘들어서 조별과제를 않으려 고민했으나</a:t>
            </a:r>
            <a:r>
              <a:rPr lang="en-US" altLang="ko-KR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팀원들의 도움으로 그래도 뭐라도 하나 할 수 있어서 감사하다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많은 도움이 되지 못해 많이 미안하고 개인적으로 공부를 더 열심히 해서 다음 프로젝트에는 더 열심히 해야겠다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2999613" y="3461081"/>
            <a:ext cx="309638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9" name="평행 사변형 78"/>
          <p:cNvSpPr/>
          <p:nvPr/>
        </p:nvSpPr>
        <p:spPr>
          <a:xfrm>
            <a:off x="7104140" y="3036874"/>
            <a:ext cx="2376330" cy="399973"/>
          </a:xfrm>
          <a:prstGeom prst="parallelogram">
            <a:avLst>
              <a:gd name="adj" fmla="val 25000"/>
            </a:avLst>
          </a:prstGeom>
          <a:solidFill>
            <a:schemeClr val="accent3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0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b="1" dirty="0" err="1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보완할점</a:t>
              </a:r>
              <a:endParaRPr lang="en-US" altLang="ko-KR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99320" y="2615508"/>
            <a:ext cx="1094552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이번에는 콘솔을 이용하는 프로젝트였지만  나중에는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AWS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로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DB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서버를 이용해 웹게임으로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구현시키고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싶다는 욕심이 생겼다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기존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MVC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와 알고리즘을 이용하면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게임판을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더 크게 제작하고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다른 이벤트를 넣거나 </a:t>
            </a: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부루마블이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아닌 다른 주사위게임도 충분히 구현할 수 </a:t>
            </a: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있을거같다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2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주요기능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67333" y="8454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Readme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35" y="1412720"/>
            <a:ext cx="4436106" cy="4824670"/>
          </a:xfrm>
          <a:prstGeom prst="rect">
            <a:avLst/>
          </a:prstGeom>
        </p:spPr>
      </p:pic>
      <p:pic>
        <p:nvPicPr>
          <p:cNvPr id="58" name="Chocobiv_9_BlueMarble at yujung - Chrome 2022-10-05 15-30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904" t="35263" r="34750" b="26573"/>
          <a:stretch/>
        </p:blipFill>
        <p:spPr>
          <a:xfrm>
            <a:off x="5240596" y="1821228"/>
            <a:ext cx="6365960" cy="34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en-US" altLang="ko-KR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end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819590" y="2121741"/>
            <a:ext cx="6552819" cy="2880360"/>
            <a:chOff x="1919478" y="1556766"/>
            <a:chExt cx="8569071" cy="4176522"/>
          </a:xfrm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grpSpPr>
        <p:sp>
          <p:nvSpPr>
            <p:cNvPr id="23" name="직사각형 22"/>
            <p:cNvSpPr/>
            <p:nvPr/>
          </p:nvSpPr>
          <p:spPr>
            <a:xfrm>
              <a:off x="1919478" y="1556766"/>
              <a:ext cx="8569071" cy="417652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200">
                  <a:solidFill>
                    <a:srgbClr val="B9B9B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감사합니다</a:t>
              </a:r>
              <a:r>
                <a:rPr lang="en-US" altLang="ko-KR" sz="3200">
                  <a:solidFill>
                    <a:srgbClr val="B9B9B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.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056495" y="1628775"/>
              <a:ext cx="328549" cy="360045"/>
            </a:xfrm>
            <a:prstGeom prst="rect">
              <a:avLst/>
            </a:prstGeom>
            <a:noFill/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EBADA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X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676193" y="1628775"/>
              <a:ext cx="328549" cy="360045"/>
            </a:xfrm>
            <a:prstGeom prst="rect">
              <a:avLst/>
            </a:prstGeom>
            <a:noFill/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C5C5C5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-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49983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360042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프로젝트 소개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개발환경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endParaRPr lang="ko-KR" altLang="en-US" sz="2000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67510" y="2761040"/>
            <a:ext cx="6972505" cy="1234975"/>
            <a:chOff x="996138" y="2595541"/>
            <a:chExt cx="9719307" cy="163637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793" y="2595541"/>
              <a:ext cx="2389850" cy="13814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430" y="2708900"/>
              <a:ext cx="1523015" cy="152301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38" y="3167254"/>
              <a:ext cx="3358868" cy="78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49983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360042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프로젝트 소개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게임설명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endParaRPr lang="ko-KR" altLang="en-US" sz="2000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pic>
        <p:nvPicPr>
          <p:cNvPr id="7" name="eclipse-workspace - BlueMarble_src_Start.java - Eclipse IDE 2022-10-05 10-26-0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24"/>
                </p14:media>
              </p:ext>
            </p:extLst>
          </p:nvPr>
        </p:nvPicPr>
        <p:blipFill rotWithShape="1">
          <a:blip r:embed="rId5"/>
          <a:srcRect l="10271" t="18773" r="39798" b="2486"/>
          <a:stretch/>
        </p:blipFill>
        <p:spPr>
          <a:xfrm>
            <a:off x="983290" y="845439"/>
            <a:ext cx="4320000" cy="54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2592" y="2352107"/>
            <a:ext cx="5840060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칸으로 이루어져 있는 주사위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턴씩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주사위를 던져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나온수만큼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이동하며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이동한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땅의 주인이 없을 경우엔 땅 구매가 가능하고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주인이 있을 경우엔 주인에게 금액 지불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5623278" y="2420860"/>
            <a:ext cx="904782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6391854" y="3272972"/>
            <a:ext cx="3304646" cy="351282"/>
          </a:xfrm>
          <a:prstGeom prst="parallelogram">
            <a:avLst>
              <a:gd name="adj" fmla="val 25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5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49983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360042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프로젝트 소개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게임설명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endParaRPr lang="ko-KR" altLang="en-US" sz="2000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5250" y="1004586"/>
            <a:ext cx="108015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💰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돈을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얻을 수 있는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방법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한바퀴 완주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( 10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만원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내가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구입한 땅에 상대방이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도착했을때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올림픽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등이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있고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돈을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잃을 수 있는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방법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💸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상대방이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구입한 땅에 내가 도착했을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경우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등이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있음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 외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도착하게 되면 주사위가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 나오거나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턴을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쉬어야함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종료조건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은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플레이어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한명의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돈이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 되거나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50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턴이 되는 경우가 있음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89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38018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79" y="141255"/>
            <a:ext cx="4046757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프로젝트 소개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주제선정이유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endParaRPr lang="ko-KR" altLang="en-US" sz="2000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67260" y="2269259"/>
            <a:ext cx="1065748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DataBase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 활용해 다양한 기능을 구현할 수 있는 주제를 고민하다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게임이 가장 적합하다 생각되어 게임으로 범위를 좁힐 수 있었고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 중 모두에게 친숙하고 단순한 그래픽으로도 흥미를 끌 수 있는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부루마불로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선정하게 되었습니다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콘솔로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구현하는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프로젝트라서 시각적으로 화려한 타 게임에 비해 흥미가 떨어질 수 있지만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그래픽보다는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게임성으로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흥미를 끌 수 있는 게임이고 알고리즘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 규칙을 정교하게 정해두면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콘솔만으로도 충분하게 구현할 수 있는 주제라고 생각되어 선정하게 되었습니다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634754" y="2320612"/>
            <a:ext cx="3660995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464190" y="4005080"/>
            <a:ext cx="2448340" cy="351282"/>
          </a:xfrm>
          <a:prstGeom prst="parallelogram">
            <a:avLst>
              <a:gd name="adj" fmla="val 25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733952" y="4447183"/>
            <a:ext cx="2096956" cy="351282"/>
          </a:xfrm>
          <a:prstGeom prst="parallelogram">
            <a:avLst>
              <a:gd name="adj" fmla="val 25000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7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2000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알고리즘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67333" y="84543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게임진행 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"/>
          <a:stretch/>
        </p:blipFill>
        <p:spPr>
          <a:xfrm>
            <a:off x="1918591" y="1201679"/>
            <a:ext cx="7849919" cy="5179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2000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알고리즘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6296" y="598455"/>
            <a:ext cx="4759407" cy="592693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7333" y="84543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올림픽 이벤트 알고리즘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2000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알고리즘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11150"/>
          <a:stretch>
            <a:fillRect/>
          </a:stretch>
        </p:blipFill>
        <p:spPr>
          <a:xfrm>
            <a:off x="2751832" y="598455"/>
            <a:ext cx="6688336" cy="59269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67333" y="84543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 외 알고리즘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853</Words>
  <Application>Microsoft Office PowerPoint</Application>
  <PresentationFormat>와이드스크린</PresentationFormat>
  <Paragraphs>259</Paragraphs>
  <Slides>27</Slides>
  <Notes>21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굴림체</vt:lpstr>
      <vt:lpstr>함초롬돋움</vt:lpstr>
      <vt:lpstr>Arial</vt:lpstr>
      <vt:lpstr>Times New Roman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82108</dc:creator>
  <cp:lastModifiedBy>504</cp:lastModifiedBy>
  <cp:revision>112</cp:revision>
  <dcterms:created xsi:type="dcterms:W3CDTF">2022-09-25T08:59:06Z</dcterms:created>
  <dcterms:modified xsi:type="dcterms:W3CDTF">2022-10-06T01:47:47Z</dcterms:modified>
  <cp:version>1000.0000.01</cp:version>
</cp:coreProperties>
</file>